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ABA"/>
    <a:srgbClr val="0A1F37"/>
    <a:srgbClr val="FFFFFF"/>
    <a:srgbClr val="0064A0"/>
    <a:srgbClr val="771D82"/>
    <a:srgbClr val="131D82"/>
    <a:srgbClr val="8CBE42"/>
    <a:srgbClr val="AA0533"/>
    <a:srgbClr val="4C2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230" autoAdjust="0"/>
  </p:normalViewPr>
  <p:slideViewPr>
    <p:cSldViewPr>
      <p:cViewPr varScale="1">
        <p:scale>
          <a:sx n="105" d="100"/>
          <a:sy n="105" d="100"/>
        </p:scale>
        <p:origin x="798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1F527-D449-427F-B7BD-16022EBED6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099E-A7A1-4F80-8800-3492113B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9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	Lumina -&gt; Sa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intreb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…De cate </a:t>
            </a:r>
            <a:r>
              <a:rPr lang="en-US" dirty="0" err="1"/>
              <a:t>ori</a:t>
            </a:r>
            <a:r>
              <a:rPr lang="en-US" dirty="0"/>
              <a:t> s-a </a:t>
            </a:r>
            <a:r>
              <a:rPr lang="en-US" dirty="0" err="1"/>
              <a:t>intamplat</a:t>
            </a:r>
            <a:r>
              <a:rPr lang="en-US" dirty="0"/>
              <a:t>…</a:t>
            </a:r>
            <a:r>
              <a:rPr lang="en-US" dirty="0" err="1"/>
              <a:t>intri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in </a:t>
            </a:r>
            <a:r>
              <a:rPr lang="en-US" dirty="0" err="1"/>
              <a:t>graba</a:t>
            </a:r>
            <a:r>
              <a:rPr lang="en-US" dirty="0"/>
              <a:t>, </a:t>
            </a:r>
            <a:r>
              <a:rPr lang="en-US" dirty="0" err="1"/>
              <a:t>aprinzi</a:t>
            </a:r>
            <a:r>
              <a:rPr lang="en-US" dirty="0"/>
              <a:t> </a:t>
            </a:r>
            <a:r>
              <a:rPr lang="en-US" dirty="0" err="1"/>
              <a:t>lumina</a:t>
            </a:r>
            <a:r>
              <a:rPr lang="en-US" dirty="0"/>
              <a:t>…</a:t>
            </a:r>
            <a:r>
              <a:rPr lang="en-US" dirty="0" err="1"/>
              <a:t>iei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</a:t>
            </a:r>
            <a:r>
              <a:rPr lang="en-US" dirty="0" err="1"/>
              <a:t>repede</a:t>
            </a:r>
            <a:r>
              <a:rPr lang="en-US" dirty="0"/>
              <a:t>,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imediat</a:t>
            </a:r>
            <a:r>
              <a:rPr lang="en-US" dirty="0"/>
              <a:t> </a:t>
            </a:r>
            <a:r>
              <a:rPr lang="en-US" dirty="0" err="1"/>
              <a:t>pleci</a:t>
            </a:r>
            <a:r>
              <a:rPr lang="en-US" dirty="0"/>
              <a:t>, </a:t>
            </a:r>
            <a:r>
              <a:rPr lang="en-US" dirty="0" err="1"/>
              <a:t>inchui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pleci</a:t>
            </a:r>
            <a:r>
              <a:rPr lang="en-US" dirty="0"/>
              <a:t>,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drum </a:t>
            </a:r>
            <a:r>
              <a:rPr lang="en-US" dirty="0" err="1"/>
              <a:t>realizezi</a:t>
            </a:r>
            <a:r>
              <a:rPr lang="en-US" dirty="0"/>
              <a:t> AH </a:t>
            </a:r>
            <a:r>
              <a:rPr lang="en-US" dirty="0" err="1"/>
              <a:t>lumina</a:t>
            </a:r>
            <a:r>
              <a:rPr lang="en-US" dirty="0"/>
              <a:t>,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prea</a:t>
            </a:r>
            <a:r>
              <a:rPr lang="en-US" dirty="0"/>
              <a:t> </a:t>
            </a:r>
            <a:r>
              <a:rPr lang="en-US" dirty="0" err="1"/>
              <a:t>tarziu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intorci</a:t>
            </a:r>
            <a:r>
              <a:rPr lang="en-US" dirty="0"/>
              <a:t>. </a:t>
            </a:r>
            <a:r>
              <a:rPr lang="en-US" dirty="0" err="1"/>
              <a:t>Stiati</a:t>
            </a:r>
            <a:r>
              <a:rPr lang="en-US" dirty="0"/>
              <a:t> ca in </a:t>
            </a:r>
            <a:r>
              <a:rPr lang="en-US" dirty="0" err="1"/>
              <a:t>medie</a:t>
            </a:r>
            <a:r>
              <a:rPr lang="en-US" dirty="0"/>
              <a:t> un om </a:t>
            </a:r>
            <a:r>
              <a:rPr lang="en-US" dirty="0" err="1"/>
              <a:t>uita</a:t>
            </a:r>
            <a:r>
              <a:rPr lang="en-US" dirty="0"/>
              <a:t> </a:t>
            </a:r>
            <a:r>
              <a:rPr lang="en-US" dirty="0" err="1"/>
              <a:t>macar</a:t>
            </a:r>
            <a:r>
              <a:rPr lang="en-US" dirty="0"/>
              <a:t> o data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saptamana</a:t>
            </a:r>
            <a:r>
              <a:rPr lang="en-US" dirty="0"/>
              <a:t> un </a:t>
            </a:r>
            <a:r>
              <a:rPr lang="en-US" dirty="0" err="1"/>
              <a:t>bec</a:t>
            </a:r>
            <a:r>
              <a:rPr lang="en-US" dirty="0"/>
              <a:t> </a:t>
            </a:r>
            <a:r>
              <a:rPr lang="en-US" dirty="0" err="1"/>
              <a:t>aprins</a:t>
            </a:r>
            <a:r>
              <a:rPr lang="en-US" dirty="0"/>
              <a:t>? </a:t>
            </a:r>
            <a:r>
              <a:rPr lang="en-US" dirty="0" err="1"/>
              <a:t>Dupa</a:t>
            </a:r>
            <a:r>
              <a:rPr lang="en-US" dirty="0"/>
              <a:t> un </a:t>
            </a:r>
            <a:r>
              <a:rPr lang="en-US" dirty="0" err="1"/>
              <a:t>simplu</a:t>
            </a:r>
            <a:r>
              <a:rPr lang="en-US" dirty="0"/>
              <a:t> </a:t>
            </a:r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avea</a:t>
            </a:r>
            <a:r>
              <a:rPr lang="en-US" dirty="0"/>
              <a:t> 33 lei/an…</a:t>
            </a:r>
            <a:r>
              <a:rPr lang="en-US" dirty="0" err="1"/>
              <a:t>pentru</a:t>
            </a:r>
            <a:r>
              <a:rPr lang="en-US" dirty="0"/>
              <a:t> un </a:t>
            </a:r>
            <a:r>
              <a:rPr lang="en-US" dirty="0" err="1"/>
              <a:t>singur</a:t>
            </a:r>
            <a:r>
              <a:rPr lang="en-US" dirty="0"/>
              <a:t> </a:t>
            </a:r>
            <a:r>
              <a:rPr lang="en-US" dirty="0" err="1"/>
              <a:t>bec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099E-A7A1-4F80-8800-3492113BF9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4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alt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trezesti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graba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amanari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alarma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 in 15- 20 min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trebuie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ajungi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scoala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incarcat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dulap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gasesti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Ceea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 stim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faptul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incarcator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current. Ce current?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current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trebui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platesti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099E-A7A1-4F80-8800-3492113BF9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6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spune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daca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ajunsa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pentru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minute am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destula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pentru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consumul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pentru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intreg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al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planetei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acum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intrebartea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folosim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panouri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persoane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instalat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costurile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destul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nu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persoane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permit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alimenteze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panouri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atunci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…cum am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putea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efficient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panou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vedere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 in casa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099E-A7A1-4F80-8800-3492113BF9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0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Acestea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mine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proiect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bazat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…cum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Engleza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Event processing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analiza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1, 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evenimente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baza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acestora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ofera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alt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eveniment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cazul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care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miscarea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inexistenta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anumit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putea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stinge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automat.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cazul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incarcatorului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foarte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mica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priza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 automat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oprita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099E-A7A1-4F80-8800-3492113BF9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5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arhitectura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proiectului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format din 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aplicatii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diverse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aplicatie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Raspberry pi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colecteaza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senzori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prize,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intrerupatoare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trimite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 Event Processing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analizate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rezultate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trimise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inapoi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comenzi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de..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oprire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prize,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oprire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intrerupator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evidentiat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trimiterea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Senzorii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intrerupatoarele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prizele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reprezentate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aplicatie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acestora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099E-A7A1-4F80-8800-3492113BF9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6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099E-A7A1-4F80-8800-3492113BF9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46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099E-A7A1-4F80-8800-3492113BF9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86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099E-A7A1-4F80-8800-3492113BF9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9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8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9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68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7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6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7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31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4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10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3109" y="2484"/>
            <a:ext cx="12188891" cy="6855516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CD987-D5F0-423A-B571-656612AAA3E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A3DBB-FBA3-4A4C-B7D7-E60F1256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9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5013177"/>
            <a:ext cx="3312368" cy="12708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88388" y="5857924"/>
            <a:ext cx="216000" cy="216000"/>
            <a:chOff x="2772000" y="1932221"/>
            <a:chExt cx="2340000" cy="2340000"/>
          </a:xfrm>
        </p:grpSpPr>
        <p:sp>
          <p:nvSpPr>
            <p:cNvPr id="9" name="Rectangle 8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148228" y="5857924"/>
            <a:ext cx="216000" cy="216000"/>
            <a:chOff x="2772000" y="1932221"/>
            <a:chExt cx="2340000" cy="2340000"/>
          </a:xfrm>
        </p:grpSpPr>
        <p:sp>
          <p:nvSpPr>
            <p:cNvPr id="15" name="Rectangle 1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9588388" y="4417764"/>
            <a:ext cx="216000" cy="216000"/>
          </a:xfrm>
          <a:prstGeom prst="rect">
            <a:avLst/>
          </a:prstGeom>
          <a:solidFill>
            <a:srgbClr val="006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59834" y="4489210"/>
            <a:ext cx="73108" cy="7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8068" y="5857924"/>
            <a:ext cx="216000" cy="216000"/>
            <a:chOff x="2772000" y="1932221"/>
            <a:chExt cx="2340000" cy="2340000"/>
          </a:xfrm>
        </p:grpSpPr>
        <p:sp>
          <p:nvSpPr>
            <p:cNvPr id="18" name="Rectangle 17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148228" y="4417764"/>
            <a:ext cx="216000" cy="216000"/>
            <a:chOff x="2772000" y="1932221"/>
            <a:chExt cx="2340000" cy="2340000"/>
          </a:xfrm>
        </p:grpSpPr>
        <p:sp>
          <p:nvSpPr>
            <p:cNvPr id="24" name="Rectangle 23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88388" y="2977604"/>
            <a:ext cx="216000" cy="216000"/>
            <a:chOff x="2772000" y="1932221"/>
            <a:chExt cx="2340000" cy="2340000"/>
          </a:xfrm>
        </p:grpSpPr>
        <p:sp>
          <p:nvSpPr>
            <p:cNvPr id="27" name="Rectangle 26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321062" y="921141"/>
            <a:ext cx="4819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UT Sans"/>
              </a:rPr>
              <a:t>EFICIENTIZAREA CONSUMULUI DE ENERGIE ELECTRICĂ A UNEI CASE INTELIGENTE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87588" y="2515940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UT Sans"/>
              </a:rPr>
              <a:t>Student</a:t>
            </a:r>
            <a:endParaRPr lang="en-US" sz="2400" dirty="0">
              <a:solidFill>
                <a:schemeClr val="bg2"/>
              </a:solidFill>
              <a:latin typeface="UT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87588" y="2922422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2"/>
                </a:solidFill>
                <a:latin typeface="UT Sans"/>
              </a:rPr>
              <a:t>Raicu</a:t>
            </a:r>
            <a:r>
              <a:rPr lang="en-US" sz="2400" dirty="0">
                <a:solidFill>
                  <a:schemeClr val="bg2"/>
                </a:solidFill>
                <a:latin typeface="UT San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UT Sans"/>
              </a:rPr>
              <a:t>Tiberiu</a:t>
            </a:r>
            <a:endParaRPr lang="en-US" sz="2400" dirty="0">
              <a:solidFill>
                <a:schemeClr val="bg2"/>
              </a:solidFill>
              <a:latin typeface="UT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93716" y="335807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2"/>
                </a:solidFill>
                <a:latin typeface="UT Sans"/>
              </a:rPr>
              <a:t>Coordonator</a:t>
            </a:r>
            <a:endParaRPr lang="en-US" sz="2400" dirty="0">
              <a:solidFill>
                <a:schemeClr val="bg2"/>
              </a:solidFill>
              <a:latin typeface="UT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93716" y="3764558"/>
            <a:ext cx="47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2"/>
                </a:solidFill>
                <a:latin typeface="UT Sans"/>
              </a:rPr>
              <a:t>Șef</a:t>
            </a:r>
            <a:r>
              <a:rPr lang="en-US" sz="2400" dirty="0">
                <a:solidFill>
                  <a:schemeClr val="bg2"/>
                </a:solidFill>
                <a:latin typeface="UT Sans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UT Sans"/>
              </a:rPr>
              <a:t>lucrări</a:t>
            </a:r>
            <a:r>
              <a:rPr lang="en-US" sz="2400" dirty="0">
                <a:solidFill>
                  <a:schemeClr val="bg2"/>
                </a:solidFill>
                <a:latin typeface="UT Sans"/>
              </a:rPr>
              <a:t> dr. </a:t>
            </a:r>
            <a:r>
              <a:rPr lang="en-US" sz="2400" dirty="0" err="1">
                <a:solidFill>
                  <a:schemeClr val="bg2"/>
                </a:solidFill>
                <a:latin typeface="UT Sans"/>
              </a:rPr>
              <a:t>ing</a:t>
            </a:r>
            <a:r>
              <a:rPr lang="en-US" sz="2400" dirty="0">
                <a:solidFill>
                  <a:schemeClr val="bg2"/>
                </a:solidFill>
                <a:latin typeface="UT Sans"/>
              </a:rPr>
              <a:t>. Angel </a:t>
            </a:r>
            <a:r>
              <a:rPr lang="en-US" sz="2400" dirty="0" err="1">
                <a:solidFill>
                  <a:schemeClr val="bg2"/>
                </a:solidFill>
                <a:latin typeface="UT Sans"/>
              </a:rPr>
              <a:t>Cațaron</a:t>
            </a:r>
            <a:endParaRPr lang="en-US" sz="2400" dirty="0">
              <a:solidFill>
                <a:schemeClr val="bg2"/>
              </a:solidFill>
              <a:latin typeface="UT Sans"/>
            </a:endParaRPr>
          </a:p>
        </p:txBody>
      </p:sp>
    </p:spTree>
    <p:extLst>
      <p:ext uri="{BB962C8B-B14F-4D97-AF65-F5344CB8AC3E}">
        <p14:creationId xmlns:p14="http://schemas.microsoft.com/office/powerpoint/2010/main" val="49501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341672"/>
            <a:ext cx="1944216" cy="5310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9535" y="2967335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b="1" dirty="0">
                <a:solidFill>
                  <a:schemeClr val="bg1"/>
                </a:solidFill>
                <a:latin typeface="UT Sans"/>
              </a:rPr>
              <a:t>DEMO</a:t>
            </a:r>
            <a:endParaRPr lang="en-US" sz="5400" b="1" dirty="0">
              <a:solidFill>
                <a:schemeClr val="bg1"/>
              </a:solidFill>
              <a:latin typeface="UT San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984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9" name="Aplicație UI - Google Chrome 5_9_2019 11_16_56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33" y="80628"/>
            <a:ext cx="11989952" cy="6696744"/>
          </a:xfrm>
        </p:spPr>
      </p:pic>
    </p:spTree>
    <p:extLst>
      <p:ext uri="{BB962C8B-B14F-4D97-AF65-F5344CB8AC3E}">
        <p14:creationId xmlns:p14="http://schemas.microsoft.com/office/powerpoint/2010/main" val="28424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984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63372" y="1448780"/>
            <a:ext cx="7848872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2"/>
                </a:solidFill>
                <a:latin typeface="UT Sans"/>
              </a:rPr>
              <a:t>  </a:t>
            </a:r>
            <a:r>
              <a:rPr lang="en-US" sz="2800" dirty="0" err="1">
                <a:solidFill>
                  <a:schemeClr val="bg2"/>
                </a:solidFill>
                <a:latin typeface="UT Sans"/>
              </a:rPr>
              <a:t>Agendă</a:t>
            </a:r>
            <a:r>
              <a:rPr lang="en-US" sz="2800" dirty="0">
                <a:solidFill>
                  <a:schemeClr val="bg2"/>
                </a:solidFill>
                <a:latin typeface="UT Sans"/>
              </a:rPr>
              <a:t> :</a:t>
            </a:r>
          </a:p>
          <a:p>
            <a:pPr algn="just"/>
            <a:endParaRPr lang="ro-RO" sz="2000" dirty="0">
              <a:solidFill>
                <a:schemeClr val="bg2"/>
              </a:solidFill>
              <a:latin typeface="UT Symbols" charset="0"/>
              <a:ea typeface="UT Symbols" charset="0"/>
              <a:cs typeface="UT Symbols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2000" dirty="0" err="1">
                <a:solidFill>
                  <a:schemeClr val="bg2"/>
                </a:solidFill>
                <a:latin typeface="UT Sans"/>
              </a:rPr>
              <a:t>Prezentare</a:t>
            </a:r>
            <a:r>
              <a:rPr lang="en-US" sz="2000" dirty="0">
                <a:solidFill>
                  <a:schemeClr val="bg2"/>
                </a:solidFill>
                <a:latin typeface="UT Sans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UT Sans"/>
              </a:rPr>
              <a:t>scenarii</a:t>
            </a:r>
            <a:endParaRPr lang="ro-RO" sz="2000" dirty="0">
              <a:solidFill>
                <a:schemeClr val="bg2"/>
              </a:solidFill>
              <a:latin typeface="UT Sans" pitchFamily="50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2000" dirty="0" err="1">
                <a:solidFill>
                  <a:schemeClr val="bg2"/>
                </a:solidFill>
                <a:latin typeface="UT Sans"/>
              </a:rPr>
              <a:t>Arhitectura</a:t>
            </a:r>
            <a:r>
              <a:rPr lang="en-US" sz="2000" dirty="0">
                <a:solidFill>
                  <a:schemeClr val="bg2"/>
                </a:solidFill>
                <a:latin typeface="UT Sans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UT Sans"/>
              </a:rPr>
              <a:t>proiectului</a:t>
            </a:r>
            <a:endParaRPr lang="en-US" sz="2000" dirty="0">
              <a:solidFill>
                <a:schemeClr val="bg2"/>
              </a:solidFill>
              <a:latin typeface="UT Sans"/>
            </a:endParaRPr>
          </a:p>
          <a:p>
            <a:pPr lvl="1" algn="just">
              <a:lnSpc>
                <a:spcPct val="150000"/>
              </a:lnSpc>
            </a:pPr>
            <a:r>
              <a:rPr lang="en-US" sz="2000" dirty="0" err="1">
                <a:solidFill>
                  <a:schemeClr val="bg2"/>
                </a:solidFill>
                <a:latin typeface="UT Sans"/>
              </a:rPr>
              <a:t>Tehnologiile</a:t>
            </a:r>
            <a:r>
              <a:rPr lang="en-US" sz="2000" dirty="0">
                <a:solidFill>
                  <a:schemeClr val="bg2"/>
                </a:solidFill>
                <a:latin typeface="UT Sans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UT Sans"/>
              </a:rPr>
              <a:t>folosite</a:t>
            </a:r>
            <a:endParaRPr lang="en-US" sz="2000" dirty="0">
              <a:solidFill>
                <a:schemeClr val="bg2"/>
              </a:solidFill>
              <a:latin typeface="UT Sans"/>
            </a:endParaRPr>
          </a:p>
          <a:p>
            <a:pPr lvl="1" algn="just">
              <a:lnSpc>
                <a:spcPct val="150000"/>
              </a:lnSpc>
            </a:pPr>
            <a:endParaRPr lang="en-US" sz="2000" dirty="0">
              <a:solidFill>
                <a:schemeClr val="bg2"/>
              </a:solidFill>
              <a:latin typeface="UT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341672"/>
            <a:ext cx="1944216" cy="5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94" y="2025208"/>
            <a:ext cx="1128411" cy="24632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01" y="2158468"/>
            <a:ext cx="1124712" cy="219677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984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UT San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UT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341672"/>
            <a:ext cx="1944216" cy="5310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148" y="732069"/>
            <a:ext cx="1445878" cy="144587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>
            <a:off x="7467011" y="3014954"/>
            <a:ext cx="1368152" cy="252028"/>
          </a:xfrm>
          <a:prstGeom prst="rightArrow">
            <a:avLst>
              <a:gd name="adj1" fmla="val 50000"/>
              <a:gd name="adj2" fmla="val 169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0964068">
            <a:off x="4301571" y="1690982"/>
            <a:ext cx="2589257" cy="252028"/>
          </a:xfrm>
          <a:prstGeom prst="rightArrow">
            <a:avLst>
              <a:gd name="adj1" fmla="val 50000"/>
              <a:gd name="adj2" fmla="val 169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2040117">
            <a:off x="4269630" y="4374151"/>
            <a:ext cx="2340730" cy="252028"/>
          </a:xfrm>
          <a:prstGeom prst="rightArrow">
            <a:avLst>
              <a:gd name="adj1" fmla="val 50000"/>
              <a:gd name="adj2" fmla="val 169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87" y="5783144"/>
            <a:ext cx="401762" cy="401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5553" y="582372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100W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3591" y="58237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6950" y="58237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8 ore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00693" y="582755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06474" y="582372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0,8kW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46810" y="582755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87010" y="58257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52 </a:t>
            </a:r>
            <a:r>
              <a:rPr lang="en-US" dirty="0" err="1">
                <a:latin typeface="UT Sans"/>
              </a:rPr>
              <a:t>săptămâni</a:t>
            </a:r>
            <a:endParaRPr lang="en-US" dirty="0">
              <a:latin typeface="UT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59678" y="583554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41kW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19007" y="58237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=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28101" y="583554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10960" y="583554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0,5 lei/kW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20597" y="58355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33 lei/an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67008" y="583554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T Sans"/>
              </a:rPr>
              <a:t>X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56140" y="4185084"/>
            <a:ext cx="1752584" cy="1008112"/>
          </a:xfrm>
          <a:prstGeom prst="roundRect">
            <a:avLst/>
          </a:prstGeom>
          <a:solidFill>
            <a:srgbClr val="0A1F37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81686" y="4468119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Obiect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7" grpId="0" animBg="1"/>
      <p:bldP spid="2" grpId="0"/>
      <p:bldP spid="3" grpId="0"/>
      <p:bldP spid="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16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84" y="3583772"/>
            <a:ext cx="1128411" cy="24632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87" y="3717032"/>
            <a:ext cx="1124712" cy="219677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984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341672"/>
            <a:ext cx="1944216" cy="531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95801" y="1607047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 10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138803" y="1742643"/>
            <a:ext cx="2304256" cy="252028"/>
          </a:xfrm>
          <a:prstGeom prst="rightArrow">
            <a:avLst>
              <a:gd name="adj1" fmla="val 50000"/>
              <a:gd name="adj2" fmla="val 169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053641" y="4926827"/>
            <a:ext cx="3098831" cy="252028"/>
          </a:xfrm>
          <a:prstGeom prst="rightArrow">
            <a:avLst>
              <a:gd name="adj1" fmla="val 50000"/>
              <a:gd name="adj2" fmla="val 169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7448053" y="3369878"/>
            <a:ext cx="1639428" cy="252028"/>
          </a:xfrm>
          <a:prstGeom prst="rightArrow">
            <a:avLst>
              <a:gd name="adj1" fmla="val 50000"/>
              <a:gd name="adj2" fmla="val 169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787" y="1160389"/>
            <a:ext cx="1394284" cy="13942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45" y="2110676"/>
            <a:ext cx="887995" cy="8879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03" y="1082582"/>
            <a:ext cx="1472091" cy="14720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14" y="1484784"/>
            <a:ext cx="252867" cy="4320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977" y="4437112"/>
            <a:ext cx="1231458" cy="12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0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984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341672"/>
            <a:ext cx="1944216" cy="531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693FF-3EA2-46DC-82D7-68AE556341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238" y="1824209"/>
            <a:ext cx="998240" cy="998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B3C894-ADC5-414D-9474-FC6D4655C50E}"/>
              </a:ext>
            </a:extLst>
          </p:cNvPr>
          <p:cNvSpPr txBox="1"/>
          <p:nvPr/>
        </p:nvSpPr>
        <p:spPr>
          <a:xfrm>
            <a:off x="2315580" y="2123274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0A6D06-E3B6-42B3-9886-A320B07E6174}"/>
              </a:ext>
            </a:extLst>
          </p:cNvPr>
          <p:cNvSpPr txBox="1"/>
          <p:nvPr/>
        </p:nvSpPr>
        <p:spPr>
          <a:xfrm>
            <a:off x="3312969" y="2123274"/>
            <a:ext cx="380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5F95D5-3F2F-43D7-AD76-6A2392743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990" y="1198947"/>
            <a:ext cx="2201912" cy="22487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931868-6C3C-4E1E-97C7-C45A6C86709A}"/>
              </a:ext>
            </a:extLst>
          </p:cNvPr>
          <p:cNvSpPr txBox="1"/>
          <p:nvPr/>
        </p:nvSpPr>
        <p:spPr>
          <a:xfrm>
            <a:off x="5104005" y="2123273"/>
            <a:ext cx="40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3545E3-2F39-4713-BD93-27A02F2763C4}"/>
              </a:ext>
            </a:extLst>
          </p:cNvPr>
          <p:cNvSpPr txBox="1"/>
          <p:nvPr/>
        </p:nvSpPr>
        <p:spPr>
          <a:xfrm>
            <a:off x="5756980" y="2123273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E10B17-CC43-4C8E-B6C5-DFBF56E87E98}"/>
              </a:ext>
            </a:extLst>
          </p:cNvPr>
          <p:cNvSpPr txBox="1"/>
          <p:nvPr/>
        </p:nvSpPr>
        <p:spPr>
          <a:xfrm>
            <a:off x="6696856" y="2123273"/>
            <a:ext cx="380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139A33-77C7-4430-BDD5-2EE3587F3F66}"/>
              </a:ext>
            </a:extLst>
          </p:cNvPr>
          <p:cNvSpPr txBox="1"/>
          <p:nvPr/>
        </p:nvSpPr>
        <p:spPr>
          <a:xfrm>
            <a:off x="1214771" y="3247654"/>
            <a:ext cx="4802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chemeClr val="bg1"/>
                </a:solidFill>
                <a:latin typeface="UT Sans"/>
                <a:ea typeface="Verdana" panose="020B0604030504040204" pitchFamily="34" charset="0"/>
              </a:rPr>
              <a:t>De ce nu folosim mai multe panouri solare?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908F3E4-B678-42E4-8064-18BDD706C3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4516">
            <a:off x="6822864" y="3628183"/>
            <a:ext cx="986192" cy="9861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AD655A-2426-49B6-9EA5-EBA80AA74B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20" y="4121279"/>
            <a:ext cx="1429140" cy="1429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CDE9459-40F0-4FDE-9325-6B2CAFBC7B1D}"/>
              </a:ext>
            </a:extLst>
          </p:cNvPr>
          <p:cNvSpPr/>
          <p:nvPr/>
        </p:nvSpPr>
        <p:spPr>
          <a:xfrm>
            <a:off x="9369803" y="4725144"/>
            <a:ext cx="16612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ro-RO" sz="2400" b="1" dirty="0">
                <a:solidFill>
                  <a:schemeClr val="bg1"/>
                </a:solidFill>
                <a:latin typeface="Arial" panose="020B0604020202020204" pitchFamily="34" charset="0"/>
              </a:rPr>
              <a:t>€</a:t>
            </a:r>
            <a:r>
              <a:rPr lang="ro-RO" sz="2400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ro-RO" sz="2400" b="1" dirty="0">
                <a:solidFill>
                  <a:schemeClr val="bg1"/>
                </a:solidFill>
                <a:latin typeface="Arial" panose="020B0604020202020204" pitchFamily="34" charset="0"/>
              </a:rPr>
              <a:t>€</a:t>
            </a:r>
            <a:r>
              <a:rPr lang="ro-RO" sz="2400" dirty="0">
                <a:solidFill>
                  <a:schemeClr val="bg1"/>
                </a:solidFill>
              </a:rPr>
              <a:t> </a:t>
            </a:r>
            <a:r>
              <a:rPr lang="ro-RO" sz="2400" b="1" dirty="0">
                <a:solidFill>
                  <a:schemeClr val="bg1"/>
                </a:solidFill>
                <a:latin typeface="Arial" panose="020B0604020202020204" pitchFamily="34" charset="0"/>
              </a:rPr>
              <a:t>€</a:t>
            </a:r>
            <a:r>
              <a:rPr lang="ro-RO" sz="2400" dirty="0">
                <a:solidFill>
                  <a:schemeClr val="bg1"/>
                </a:solidFill>
              </a:rPr>
              <a:t> </a:t>
            </a:r>
            <a:r>
              <a:rPr lang="ro-RO" sz="2400" b="1" dirty="0">
                <a:solidFill>
                  <a:schemeClr val="bg1"/>
                </a:solidFill>
                <a:latin typeface="Arial" panose="020B0604020202020204" pitchFamily="34" charset="0"/>
              </a:rPr>
              <a:t>€</a:t>
            </a:r>
            <a:r>
              <a:rPr lang="ro-RO" sz="2400" dirty="0">
                <a:solidFill>
                  <a:schemeClr val="bg1"/>
                </a:solidFill>
              </a:rPr>
              <a:t> </a:t>
            </a:r>
            <a:r>
              <a:rPr lang="ro-RO" sz="2400" b="1" dirty="0">
                <a:solidFill>
                  <a:schemeClr val="bg1"/>
                </a:solidFill>
                <a:latin typeface="Arial" panose="020B0604020202020204" pitchFamily="34" charset="0"/>
              </a:rPr>
              <a:t>€ €</a:t>
            </a:r>
            <a:endParaRPr lang="ro-RO" sz="2400" dirty="0">
              <a:solidFill>
                <a:schemeClr val="bg1"/>
              </a:solidFill>
            </a:endParaRPr>
          </a:p>
          <a:p>
            <a:endParaRPr lang="ro-RO" sz="2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0C00AB-CBB1-4E3F-BFEF-234F17C6073B}"/>
              </a:ext>
            </a:extLst>
          </p:cNvPr>
          <p:cNvSpPr txBox="1"/>
          <p:nvPr/>
        </p:nvSpPr>
        <p:spPr>
          <a:xfrm>
            <a:off x="8832516" y="4725144"/>
            <a:ext cx="40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E3E23E-DB86-47ED-8FA2-D0DB5843CBE5}"/>
              </a:ext>
            </a:extLst>
          </p:cNvPr>
          <p:cNvSpPr txBox="1"/>
          <p:nvPr/>
        </p:nvSpPr>
        <p:spPr>
          <a:xfrm>
            <a:off x="394862" y="4816395"/>
            <a:ext cx="659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bg1"/>
                </a:solidFill>
                <a:latin typeface="UT Sans"/>
                <a:ea typeface="Verdana" panose="020B0604030504040204" pitchFamily="34" charset="0"/>
              </a:rPr>
              <a:t>Cum am putea utiliza cat mai eficient energia de la panou?</a:t>
            </a:r>
          </a:p>
        </p:txBody>
      </p:sp>
    </p:spTree>
    <p:extLst>
      <p:ext uri="{BB962C8B-B14F-4D97-AF65-F5344CB8AC3E}">
        <p14:creationId xmlns:p14="http://schemas.microsoft.com/office/powerpoint/2010/main" val="189827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4" grpId="0"/>
      <p:bldP spid="25" grpId="0"/>
      <p:bldP spid="26" grpId="0"/>
      <p:bldP spid="27" grpId="0"/>
      <p:bldP spid="31" grpId="0"/>
      <p:bldP spid="32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984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341672"/>
            <a:ext cx="1944216" cy="5310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78702" y="1397115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T Sans"/>
              </a:rPr>
              <a:t>COMPLEX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7615" y="1406501"/>
            <a:ext cx="1289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T Sans"/>
              </a:rPr>
              <a:t>EVENT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71212" y="1406500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T Sans"/>
              </a:rPr>
              <a:t>PROCESSING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6D7FC2-AE14-489F-980F-14AE8A17808E}"/>
              </a:ext>
            </a:extLst>
          </p:cNvPr>
          <p:cNvGrpSpPr/>
          <p:nvPr/>
        </p:nvGrpSpPr>
        <p:grpSpPr>
          <a:xfrm>
            <a:off x="5337755" y="2558824"/>
            <a:ext cx="5510674" cy="2464456"/>
            <a:chOff x="2126517" y="2258869"/>
            <a:chExt cx="8189570" cy="3346833"/>
          </a:xfrm>
        </p:grpSpPr>
        <p:sp>
          <p:nvSpPr>
            <p:cNvPr id="25" name="TextBox 24"/>
            <p:cNvSpPr txBox="1"/>
            <p:nvPr/>
          </p:nvSpPr>
          <p:spPr>
            <a:xfrm>
              <a:off x="2703236" y="3704283"/>
              <a:ext cx="2455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979876" y="2258869"/>
              <a:ext cx="1872208" cy="3346833"/>
            </a:xfrm>
            <a:prstGeom prst="roundRect">
              <a:avLst/>
            </a:prstGeom>
            <a:noFill/>
            <a:ln w="38100">
              <a:solidFill>
                <a:srgbClr val="288A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Motorul</a:t>
              </a:r>
              <a:endParaRPr lang="en-US" sz="2000" dirty="0"/>
            </a:p>
            <a:p>
              <a:pPr algn="ctr"/>
              <a:r>
                <a:rPr lang="en-US" sz="2000" dirty="0"/>
                <a:t>CEP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802766" y="2507170"/>
              <a:ext cx="1059390" cy="182701"/>
            </a:xfrm>
            <a:prstGeom prst="rightArrow">
              <a:avLst>
                <a:gd name="adj1" fmla="val 50000"/>
                <a:gd name="adj2" fmla="val 21225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802766" y="3379424"/>
              <a:ext cx="1059390" cy="182701"/>
            </a:xfrm>
            <a:prstGeom prst="rightArrow">
              <a:avLst>
                <a:gd name="adj1" fmla="val 50000"/>
                <a:gd name="adj2" fmla="val 21225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3783525" y="5157146"/>
              <a:ext cx="1059390" cy="182701"/>
            </a:xfrm>
            <a:prstGeom prst="rightArrow">
              <a:avLst>
                <a:gd name="adj1" fmla="val 50000"/>
                <a:gd name="adj2" fmla="val 21225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7109578" y="3768879"/>
              <a:ext cx="1442545" cy="195237"/>
            </a:xfrm>
            <a:prstGeom prst="rightArrow">
              <a:avLst>
                <a:gd name="adj1" fmla="val 50000"/>
                <a:gd name="adj2" fmla="val 21225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805084" y="3566576"/>
              <a:ext cx="1511003" cy="612068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26517" y="2344083"/>
              <a:ext cx="1031049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UT Sans"/>
                </a:rPr>
                <a:t>Eveniment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135560" y="3156811"/>
              <a:ext cx="1492918" cy="612068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126517" y="3263782"/>
              <a:ext cx="1031049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UT Sans"/>
                </a:rPr>
                <a:t>Eveniment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144603" y="4947555"/>
              <a:ext cx="1492918" cy="612068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142998" y="5032069"/>
              <a:ext cx="1031049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UT Sans"/>
                </a:rPr>
                <a:t>Eveniment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2142998" y="2258869"/>
              <a:ext cx="1511003" cy="612068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805084" y="3656338"/>
              <a:ext cx="1031049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UT Sans"/>
                </a:rPr>
                <a:t>Eveniment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F129F32-5F84-4A3B-B807-55C02E14AC9D}"/>
              </a:ext>
            </a:extLst>
          </p:cNvPr>
          <p:cNvSpPr txBox="1"/>
          <p:nvPr/>
        </p:nvSpPr>
        <p:spPr>
          <a:xfrm>
            <a:off x="2251524" y="1397115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bg1"/>
                </a:solidFill>
                <a:latin typeface="UT Sans"/>
              </a:rPr>
              <a:t>ESPER</a:t>
            </a:r>
            <a:r>
              <a:rPr lang="en-US" sz="2400" dirty="0">
                <a:solidFill>
                  <a:schemeClr val="bg1"/>
                </a:solidFill>
                <a:latin typeface="UT Sans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295DDF-4563-487E-AA7B-90ACD841E4AB}"/>
              </a:ext>
            </a:extLst>
          </p:cNvPr>
          <p:cNvSpPr txBox="1"/>
          <p:nvPr/>
        </p:nvSpPr>
        <p:spPr>
          <a:xfrm>
            <a:off x="898356" y="2704227"/>
            <a:ext cx="336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  <a:latin typeface="UT Sans"/>
              </a:rPr>
              <a:t>Reacționarea în timp real la fluxuri mari de date</a:t>
            </a:r>
            <a:r>
              <a:rPr lang="en-US" sz="2000" dirty="0">
                <a:solidFill>
                  <a:schemeClr val="bg1"/>
                </a:solidFill>
                <a:latin typeface="UT Sans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C1FF60-DE0B-4D75-9BC3-9999919251F1}"/>
              </a:ext>
            </a:extLst>
          </p:cNvPr>
          <p:cNvSpPr txBox="1"/>
          <p:nvPr/>
        </p:nvSpPr>
        <p:spPr>
          <a:xfrm>
            <a:off x="874228" y="3405441"/>
            <a:ext cx="3947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  <a:latin typeface="UT Sans"/>
              </a:rPr>
              <a:t>Limbajul este asemănător cu SQL</a:t>
            </a:r>
            <a:endParaRPr lang="en-US" sz="2000" dirty="0">
              <a:solidFill>
                <a:schemeClr val="bg1"/>
              </a:solidFill>
              <a:latin typeface="UT Sans"/>
            </a:endParaRPr>
          </a:p>
        </p:txBody>
      </p:sp>
    </p:spTree>
    <p:extLst>
      <p:ext uri="{BB962C8B-B14F-4D97-AF65-F5344CB8AC3E}">
        <p14:creationId xmlns:p14="http://schemas.microsoft.com/office/powerpoint/2010/main" val="15905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984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341672"/>
            <a:ext cx="1944216" cy="531045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103833" y="2002469"/>
            <a:ext cx="2312647" cy="19272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Rounded Rectangle 36"/>
          <p:cNvSpPr/>
          <p:nvPr/>
        </p:nvSpPr>
        <p:spPr>
          <a:xfrm>
            <a:off x="7880758" y="1694114"/>
            <a:ext cx="2736842" cy="424847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955540" y="1694114"/>
            <a:ext cx="2736842" cy="424847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328224" y="4673195"/>
            <a:ext cx="1872208" cy="100811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400" b="1" dirty="0"/>
              <a:t>Aplicație simulare senzori</a:t>
            </a:r>
            <a:endParaRPr lang="en-US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2171564" y="2002470"/>
            <a:ext cx="2275490" cy="18493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Rounded Rectangle 40"/>
          <p:cNvSpPr/>
          <p:nvPr/>
        </p:nvSpPr>
        <p:spPr>
          <a:xfrm>
            <a:off x="2314167" y="4673195"/>
            <a:ext cx="1872208" cy="100811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err="1"/>
              <a:t>Aplicatie</a:t>
            </a:r>
            <a:r>
              <a:rPr lang="en-GB" sz="1400" b="1" dirty="0"/>
              <a:t> UI</a:t>
            </a:r>
            <a:endParaRPr lang="en-US" sz="1400" b="1" dirty="0"/>
          </a:p>
        </p:txBody>
      </p:sp>
      <p:sp>
        <p:nvSpPr>
          <p:cNvPr id="3" name="Down Arrow 2"/>
          <p:cNvSpPr/>
          <p:nvPr/>
        </p:nvSpPr>
        <p:spPr>
          <a:xfrm rot="10800000">
            <a:off x="8576380" y="4015333"/>
            <a:ext cx="305984" cy="572225"/>
          </a:xfrm>
          <a:prstGeom prst="downArrow">
            <a:avLst>
              <a:gd name="adj1" fmla="val 50000"/>
              <a:gd name="adj2" fmla="val 81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9535211" y="4015333"/>
            <a:ext cx="305984" cy="572225"/>
          </a:xfrm>
          <a:prstGeom prst="downArrow">
            <a:avLst>
              <a:gd name="adj1" fmla="val 50000"/>
              <a:gd name="adj2" fmla="val 81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rot="10800000">
            <a:off x="2615427" y="3985677"/>
            <a:ext cx="305984" cy="572225"/>
          </a:xfrm>
          <a:prstGeom prst="downArrow">
            <a:avLst>
              <a:gd name="adj1" fmla="val 50000"/>
              <a:gd name="adj2" fmla="val 81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3574258" y="4015332"/>
            <a:ext cx="305984" cy="572225"/>
          </a:xfrm>
          <a:prstGeom prst="downArrow">
            <a:avLst>
              <a:gd name="adj1" fmla="val 50000"/>
              <a:gd name="adj2" fmla="val 81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B308C4-5A4F-4411-8DF5-0FF920C6C364}"/>
              </a:ext>
            </a:extLst>
          </p:cNvPr>
          <p:cNvSpPr/>
          <p:nvPr/>
        </p:nvSpPr>
        <p:spPr>
          <a:xfrm>
            <a:off x="4929252" y="872717"/>
            <a:ext cx="846734" cy="82139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52F11-0270-4731-A0E3-EBA241EA429E}"/>
              </a:ext>
            </a:extLst>
          </p:cNvPr>
          <p:cNvSpPr txBox="1"/>
          <p:nvPr/>
        </p:nvSpPr>
        <p:spPr>
          <a:xfrm>
            <a:off x="4907379" y="524687"/>
            <a:ext cx="879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T Sans"/>
              </a:rPr>
              <a:t>Exchange</a:t>
            </a:r>
            <a:endParaRPr lang="ro-RO" b="1" dirty="0">
              <a:solidFill>
                <a:schemeClr val="bg1"/>
              </a:solidFill>
              <a:latin typeface="UT Sans"/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EFB02322-E098-4DCB-BE29-E7AA4629CED3}"/>
              </a:ext>
            </a:extLst>
          </p:cNvPr>
          <p:cNvSpPr/>
          <p:nvPr/>
        </p:nvSpPr>
        <p:spPr>
          <a:xfrm>
            <a:off x="3640537" y="1163584"/>
            <a:ext cx="1084112" cy="767506"/>
          </a:xfrm>
          <a:prstGeom prst="bentArrow">
            <a:avLst>
              <a:gd name="adj1" fmla="val 12831"/>
              <a:gd name="adj2" fmla="val 12703"/>
              <a:gd name="adj3" fmla="val 50000"/>
              <a:gd name="adj4" fmla="val 57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A7CD12-1F82-4C81-A63C-7BA669AFE500}"/>
              </a:ext>
            </a:extLst>
          </p:cNvPr>
          <p:cNvSpPr/>
          <p:nvPr/>
        </p:nvSpPr>
        <p:spPr>
          <a:xfrm>
            <a:off x="6386054" y="750502"/>
            <a:ext cx="1260140" cy="101801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D1BB4D7-2FFF-49A3-9946-EE2E78334591}"/>
              </a:ext>
            </a:extLst>
          </p:cNvPr>
          <p:cNvSpPr/>
          <p:nvPr/>
        </p:nvSpPr>
        <p:spPr>
          <a:xfrm>
            <a:off x="6510332" y="898737"/>
            <a:ext cx="1011584" cy="182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BF8EAA3-11FD-4F4B-81E2-4D6F491602DC}"/>
              </a:ext>
            </a:extLst>
          </p:cNvPr>
          <p:cNvSpPr/>
          <p:nvPr/>
        </p:nvSpPr>
        <p:spPr>
          <a:xfrm>
            <a:off x="6508574" y="1170466"/>
            <a:ext cx="1011584" cy="182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06C40C3-0364-4B1C-9D70-33D745142E05}"/>
              </a:ext>
            </a:extLst>
          </p:cNvPr>
          <p:cNvSpPr/>
          <p:nvPr/>
        </p:nvSpPr>
        <p:spPr>
          <a:xfrm>
            <a:off x="6508574" y="1442195"/>
            <a:ext cx="1011584" cy="1828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Down Arrow 44">
            <a:extLst>
              <a:ext uri="{FF2B5EF4-FFF2-40B4-BE49-F238E27FC236}">
                <a16:creationId xmlns:a16="http://schemas.microsoft.com/office/drawing/2014/main" id="{905886DA-430A-4919-95ED-FA1A1DC84819}"/>
              </a:ext>
            </a:extLst>
          </p:cNvPr>
          <p:cNvSpPr/>
          <p:nvPr/>
        </p:nvSpPr>
        <p:spPr>
          <a:xfrm rot="16200000">
            <a:off x="5960125" y="1071515"/>
            <a:ext cx="254571" cy="375982"/>
          </a:xfrm>
          <a:prstGeom prst="downArrow">
            <a:avLst>
              <a:gd name="adj1" fmla="val 50000"/>
              <a:gd name="adj2" fmla="val 87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C6B98F-13BF-428F-B0A7-6E1BD59D9BF1}"/>
              </a:ext>
            </a:extLst>
          </p:cNvPr>
          <p:cNvSpPr txBox="1"/>
          <p:nvPr/>
        </p:nvSpPr>
        <p:spPr>
          <a:xfrm>
            <a:off x="6674369" y="39109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T Sans"/>
              </a:rPr>
              <a:t>Queue</a:t>
            </a:r>
            <a:endParaRPr lang="ro-RO" b="1" dirty="0">
              <a:solidFill>
                <a:schemeClr val="bg1"/>
              </a:solidFill>
              <a:latin typeface="UT Sans"/>
            </a:endParaRPr>
          </a:p>
        </p:txBody>
      </p:sp>
      <p:sp>
        <p:nvSpPr>
          <p:cNvPr id="28" name="Down Arrow 44">
            <a:extLst>
              <a:ext uri="{FF2B5EF4-FFF2-40B4-BE49-F238E27FC236}">
                <a16:creationId xmlns:a16="http://schemas.microsoft.com/office/drawing/2014/main" id="{87F09D6C-04FE-460A-8083-D2E60E229655}"/>
              </a:ext>
            </a:extLst>
          </p:cNvPr>
          <p:cNvSpPr/>
          <p:nvPr/>
        </p:nvSpPr>
        <p:spPr>
          <a:xfrm rot="16200000">
            <a:off x="5219670" y="875297"/>
            <a:ext cx="254570" cy="572225"/>
          </a:xfrm>
          <a:prstGeom prst="downArrow">
            <a:avLst>
              <a:gd name="adj1" fmla="val 50000"/>
              <a:gd name="adj2" fmla="val 87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44">
            <a:extLst>
              <a:ext uri="{FF2B5EF4-FFF2-40B4-BE49-F238E27FC236}">
                <a16:creationId xmlns:a16="http://schemas.microsoft.com/office/drawing/2014/main" id="{46B08BE2-DA2C-4569-8818-DEAFE471AA48}"/>
              </a:ext>
            </a:extLst>
          </p:cNvPr>
          <p:cNvSpPr/>
          <p:nvPr/>
        </p:nvSpPr>
        <p:spPr>
          <a:xfrm rot="5400000">
            <a:off x="5203006" y="1142737"/>
            <a:ext cx="254572" cy="572225"/>
          </a:xfrm>
          <a:prstGeom prst="downArrow">
            <a:avLst>
              <a:gd name="adj1" fmla="val 50000"/>
              <a:gd name="adj2" fmla="val 87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7617DFAB-831B-474C-B245-CB16DF7E34CB}"/>
              </a:ext>
            </a:extLst>
          </p:cNvPr>
          <p:cNvSpPr/>
          <p:nvPr/>
        </p:nvSpPr>
        <p:spPr>
          <a:xfrm rot="5400000">
            <a:off x="8004916" y="1039386"/>
            <a:ext cx="778722" cy="976174"/>
          </a:xfrm>
          <a:prstGeom prst="bentArrow">
            <a:avLst>
              <a:gd name="adj1" fmla="val 12831"/>
              <a:gd name="adj2" fmla="val 13564"/>
              <a:gd name="adj3" fmla="val 50000"/>
              <a:gd name="adj4" fmla="val 47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D6076A-1A45-4599-8BAE-25EAFCCD1324}"/>
              </a:ext>
            </a:extLst>
          </p:cNvPr>
          <p:cNvSpPr/>
          <p:nvPr/>
        </p:nvSpPr>
        <p:spPr>
          <a:xfrm>
            <a:off x="6747527" y="3026415"/>
            <a:ext cx="851091" cy="82139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786D25-D112-4584-8835-5BB92D7015A2}"/>
              </a:ext>
            </a:extLst>
          </p:cNvPr>
          <p:cNvSpPr txBox="1"/>
          <p:nvPr/>
        </p:nvSpPr>
        <p:spPr>
          <a:xfrm>
            <a:off x="6733496" y="2694115"/>
            <a:ext cx="879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T Sans"/>
              </a:rPr>
              <a:t>Exchange</a:t>
            </a:r>
            <a:endParaRPr lang="ro-RO" sz="1400" b="1" dirty="0">
              <a:solidFill>
                <a:schemeClr val="bg1"/>
              </a:solidFill>
              <a:latin typeface="UT San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DBC1680-53BD-4FFB-B147-C748050A4213}"/>
              </a:ext>
            </a:extLst>
          </p:cNvPr>
          <p:cNvSpPr/>
          <p:nvPr/>
        </p:nvSpPr>
        <p:spPr>
          <a:xfrm>
            <a:off x="4926946" y="2927134"/>
            <a:ext cx="1260140" cy="101996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07992C1-2039-465B-A66E-93E77AFAF3FC}"/>
              </a:ext>
            </a:extLst>
          </p:cNvPr>
          <p:cNvSpPr/>
          <p:nvPr/>
        </p:nvSpPr>
        <p:spPr>
          <a:xfrm>
            <a:off x="5051224" y="3077318"/>
            <a:ext cx="1011584" cy="182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EF085A6-A635-4B02-B96A-9EEC314DD60F}"/>
              </a:ext>
            </a:extLst>
          </p:cNvPr>
          <p:cNvSpPr/>
          <p:nvPr/>
        </p:nvSpPr>
        <p:spPr>
          <a:xfrm>
            <a:off x="5049466" y="3349047"/>
            <a:ext cx="1011584" cy="182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A66D705-5887-417E-AB1E-99FD94E443D2}"/>
              </a:ext>
            </a:extLst>
          </p:cNvPr>
          <p:cNvSpPr/>
          <p:nvPr/>
        </p:nvSpPr>
        <p:spPr>
          <a:xfrm>
            <a:off x="5049466" y="3620776"/>
            <a:ext cx="1011584" cy="1828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Down Arrow 44">
            <a:extLst>
              <a:ext uri="{FF2B5EF4-FFF2-40B4-BE49-F238E27FC236}">
                <a16:creationId xmlns:a16="http://schemas.microsoft.com/office/drawing/2014/main" id="{1504AB4D-5115-491A-B034-BC28CCD0B9B2}"/>
              </a:ext>
            </a:extLst>
          </p:cNvPr>
          <p:cNvSpPr/>
          <p:nvPr/>
        </p:nvSpPr>
        <p:spPr>
          <a:xfrm rot="5400000">
            <a:off x="6314055" y="3252890"/>
            <a:ext cx="254571" cy="375982"/>
          </a:xfrm>
          <a:prstGeom prst="downArrow">
            <a:avLst>
              <a:gd name="adj1" fmla="val 50000"/>
              <a:gd name="adj2" fmla="val 87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74F5FC-700B-45EC-8E9C-6C709BFF10EB}"/>
              </a:ext>
            </a:extLst>
          </p:cNvPr>
          <p:cNvSpPr txBox="1"/>
          <p:nvPr/>
        </p:nvSpPr>
        <p:spPr>
          <a:xfrm>
            <a:off x="5202952" y="257492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T Sans"/>
              </a:rPr>
              <a:t>Queue</a:t>
            </a:r>
            <a:endParaRPr lang="ro-RO" b="1" dirty="0">
              <a:solidFill>
                <a:schemeClr val="bg1"/>
              </a:solidFill>
              <a:latin typeface="UT Sans"/>
            </a:endParaRPr>
          </a:p>
        </p:txBody>
      </p:sp>
      <p:sp>
        <p:nvSpPr>
          <p:cNvPr id="47" name="Down Arrow 44">
            <a:extLst>
              <a:ext uri="{FF2B5EF4-FFF2-40B4-BE49-F238E27FC236}">
                <a16:creationId xmlns:a16="http://schemas.microsoft.com/office/drawing/2014/main" id="{7305366E-051B-4C9F-AD77-AAF428298082}"/>
              </a:ext>
            </a:extLst>
          </p:cNvPr>
          <p:cNvSpPr/>
          <p:nvPr/>
        </p:nvSpPr>
        <p:spPr>
          <a:xfrm rot="16200000">
            <a:off x="7048013" y="3028995"/>
            <a:ext cx="254570" cy="572225"/>
          </a:xfrm>
          <a:prstGeom prst="downArrow">
            <a:avLst>
              <a:gd name="adj1" fmla="val 50000"/>
              <a:gd name="adj2" fmla="val 87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4">
            <a:extLst>
              <a:ext uri="{FF2B5EF4-FFF2-40B4-BE49-F238E27FC236}">
                <a16:creationId xmlns:a16="http://schemas.microsoft.com/office/drawing/2014/main" id="{7E366F65-F2B1-4869-AA9D-363432B5D69E}"/>
              </a:ext>
            </a:extLst>
          </p:cNvPr>
          <p:cNvSpPr/>
          <p:nvPr/>
        </p:nvSpPr>
        <p:spPr>
          <a:xfrm rot="5400000">
            <a:off x="7031349" y="3296435"/>
            <a:ext cx="254572" cy="572225"/>
          </a:xfrm>
          <a:prstGeom prst="downArrow">
            <a:avLst>
              <a:gd name="adj1" fmla="val 50000"/>
              <a:gd name="adj2" fmla="val 87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44">
            <a:extLst>
              <a:ext uri="{FF2B5EF4-FFF2-40B4-BE49-F238E27FC236}">
                <a16:creationId xmlns:a16="http://schemas.microsoft.com/office/drawing/2014/main" id="{157D6434-BEDA-495E-A500-D61BF601E24D}"/>
              </a:ext>
            </a:extLst>
          </p:cNvPr>
          <p:cNvSpPr/>
          <p:nvPr/>
        </p:nvSpPr>
        <p:spPr>
          <a:xfrm rot="5400000">
            <a:off x="4545300" y="3219922"/>
            <a:ext cx="254571" cy="335073"/>
          </a:xfrm>
          <a:prstGeom prst="downArrow">
            <a:avLst>
              <a:gd name="adj1" fmla="val 50000"/>
              <a:gd name="adj2" fmla="val 87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44">
            <a:extLst>
              <a:ext uri="{FF2B5EF4-FFF2-40B4-BE49-F238E27FC236}">
                <a16:creationId xmlns:a16="http://schemas.microsoft.com/office/drawing/2014/main" id="{F347F54A-5682-4B74-AFBF-673E87B6E846}"/>
              </a:ext>
            </a:extLst>
          </p:cNvPr>
          <p:cNvSpPr/>
          <p:nvPr/>
        </p:nvSpPr>
        <p:spPr>
          <a:xfrm rot="5400000">
            <a:off x="7723012" y="3230313"/>
            <a:ext cx="254571" cy="348607"/>
          </a:xfrm>
          <a:prstGeom prst="downArrow">
            <a:avLst>
              <a:gd name="adj1" fmla="val 50000"/>
              <a:gd name="adj2" fmla="val 87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F0269-3062-4407-B092-A4DA051A80A6}"/>
              </a:ext>
            </a:extLst>
          </p:cNvPr>
          <p:cNvSpPr txBox="1"/>
          <p:nvPr/>
        </p:nvSpPr>
        <p:spPr>
          <a:xfrm>
            <a:off x="9454281" y="2588100"/>
            <a:ext cx="1152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b="1" dirty="0">
                <a:solidFill>
                  <a:schemeClr val="bg1"/>
                </a:solidFill>
              </a:rPr>
              <a:t>Aplicație achiziție și control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6F6BE0-41F6-4B0F-ACEF-FE31334FE615}"/>
              </a:ext>
            </a:extLst>
          </p:cNvPr>
          <p:cNvSpPr/>
          <p:nvPr/>
        </p:nvSpPr>
        <p:spPr>
          <a:xfrm>
            <a:off x="8210670" y="2145810"/>
            <a:ext cx="1199416" cy="78460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UT Sans"/>
              </a:rPr>
              <a:t>Modul </a:t>
            </a:r>
            <a:r>
              <a:rPr lang="en-US" sz="1200" dirty="0" err="1">
                <a:latin typeface="UT Sans"/>
              </a:rPr>
              <a:t>recep</a:t>
            </a:r>
            <a:r>
              <a:rPr lang="ro-RO" sz="1200" dirty="0" err="1"/>
              <a:t>ționare</a:t>
            </a:r>
            <a:r>
              <a:rPr lang="ro-RO" sz="1200" dirty="0"/>
              <a:t> instrucțiuni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E255B5-17B3-4262-BA6B-031168557576}"/>
              </a:ext>
            </a:extLst>
          </p:cNvPr>
          <p:cNvSpPr/>
          <p:nvPr/>
        </p:nvSpPr>
        <p:spPr>
          <a:xfrm>
            <a:off x="8214816" y="3000271"/>
            <a:ext cx="1199416" cy="78460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200" dirty="0">
                <a:latin typeface="UT Sans"/>
              </a:rPr>
              <a:t>Modul trimitere date</a:t>
            </a:r>
            <a:endParaRPr lang="ro-RO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F77982-2336-4C06-A831-31F800AA1357}"/>
              </a:ext>
            </a:extLst>
          </p:cNvPr>
          <p:cNvSpPr txBox="1"/>
          <p:nvPr/>
        </p:nvSpPr>
        <p:spPr>
          <a:xfrm>
            <a:off x="2195850" y="2616784"/>
            <a:ext cx="10463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b="1" dirty="0">
                <a:solidFill>
                  <a:schemeClr val="bg1"/>
                </a:solidFill>
              </a:rPr>
              <a:t>Aplicație</a:t>
            </a:r>
            <a:r>
              <a:rPr lang="ro-RO" sz="1600" b="1" dirty="0">
                <a:solidFill>
                  <a:schemeClr val="bg1"/>
                </a:solidFill>
              </a:rPr>
              <a:t> </a:t>
            </a:r>
            <a:r>
              <a:rPr lang="ro-RO" sz="1400" b="1" dirty="0">
                <a:solidFill>
                  <a:schemeClr val="bg1"/>
                </a:solidFill>
              </a:rPr>
              <a:t>server</a:t>
            </a:r>
            <a:endParaRPr lang="en-US" sz="1600" b="1" dirty="0">
              <a:solidFill>
                <a:schemeClr val="bg1"/>
              </a:solidFill>
            </a:endParaRPr>
          </a:p>
          <a:p>
            <a:endParaRPr lang="ro-RO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3652ADA-CADE-40E6-9365-A5A74ACCD0B8}"/>
              </a:ext>
            </a:extLst>
          </p:cNvPr>
          <p:cNvSpPr/>
          <p:nvPr/>
        </p:nvSpPr>
        <p:spPr>
          <a:xfrm>
            <a:off x="3130247" y="2118142"/>
            <a:ext cx="1199416" cy="78460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UT Sans"/>
              </a:rPr>
              <a:t>Modul </a:t>
            </a:r>
            <a:r>
              <a:rPr lang="ro-RO" sz="1200" dirty="0">
                <a:latin typeface="UT Sans"/>
              </a:rPr>
              <a:t>trimitere</a:t>
            </a:r>
            <a:r>
              <a:rPr lang="ro-RO" sz="1200" dirty="0"/>
              <a:t> instrucțiuni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5D51617-7874-4B4D-A56F-A5C526E3EE76}"/>
              </a:ext>
            </a:extLst>
          </p:cNvPr>
          <p:cNvSpPr/>
          <p:nvPr/>
        </p:nvSpPr>
        <p:spPr>
          <a:xfrm>
            <a:off x="3127542" y="2965460"/>
            <a:ext cx="1199416" cy="78460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200" dirty="0">
                <a:latin typeface="UT Sans"/>
              </a:rPr>
              <a:t>Modul recepționare date</a:t>
            </a:r>
            <a:endParaRPr lang="ro-RO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666748-8D06-4E7A-BCF0-17FC0F67B75B}"/>
              </a:ext>
            </a:extLst>
          </p:cNvPr>
          <p:cNvSpPr txBox="1"/>
          <p:nvPr/>
        </p:nvSpPr>
        <p:spPr>
          <a:xfrm>
            <a:off x="2224617" y="1685047"/>
            <a:ext cx="69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b="1" dirty="0">
                <a:solidFill>
                  <a:schemeClr val="bg1"/>
                </a:solidFill>
                <a:latin typeface="UT Sans"/>
              </a:rPr>
              <a:t>Laptop</a:t>
            </a:r>
            <a:endParaRPr lang="ro-RO" b="1" dirty="0">
              <a:solidFill>
                <a:schemeClr val="bg1"/>
              </a:solidFill>
              <a:latin typeface="UT San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4FE13B-99EC-43B4-94E2-2A660ED87D90}"/>
              </a:ext>
            </a:extLst>
          </p:cNvPr>
          <p:cNvSpPr txBox="1"/>
          <p:nvPr/>
        </p:nvSpPr>
        <p:spPr>
          <a:xfrm>
            <a:off x="9186782" y="1701218"/>
            <a:ext cx="112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b="1" dirty="0" err="1">
                <a:solidFill>
                  <a:schemeClr val="bg1"/>
                </a:solidFill>
                <a:latin typeface="UT Sans"/>
              </a:rPr>
              <a:t>Raspberry</a:t>
            </a:r>
            <a:r>
              <a:rPr lang="ro-RO" sz="1400" b="1" dirty="0">
                <a:solidFill>
                  <a:schemeClr val="bg1"/>
                </a:solidFill>
                <a:latin typeface="UT Sans"/>
              </a:rPr>
              <a:t> PI</a:t>
            </a:r>
          </a:p>
        </p:txBody>
      </p:sp>
    </p:spTree>
    <p:extLst>
      <p:ext uri="{BB962C8B-B14F-4D97-AF65-F5344CB8AC3E}">
        <p14:creationId xmlns:p14="http://schemas.microsoft.com/office/powerpoint/2010/main" val="314692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341672"/>
            <a:ext cx="1944216" cy="5310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83532" y="1186826"/>
            <a:ext cx="2805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UT Sans"/>
              </a:rPr>
              <a:t>Tehnologii</a:t>
            </a:r>
            <a:r>
              <a:rPr lang="en-US" sz="2400" dirty="0">
                <a:solidFill>
                  <a:schemeClr val="bg1"/>
                </a:solidFill>
                <a:latin typeface="UT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UT Sans"/>
              </a:rPr>
              <a:t>folosite</a:t>
            </a:r>
            <a:r>
              <a:rPr lang="en-US" sz="2400" dirty="0">
                <a:solidFill>
                  <a:schemeClr val="bg1"/>
                </a:solidFill>
                <a:latin typeface="UT Sans"/>
              </a:rPr>
              <a:t> :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3103254" y="3853985"/>
            <a:ext cx="512083" cy="26535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57" y="4334456"/>
            <a:ext cx="1600413" cy="16004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76" y="3888472"/>
            <a:ext cx="1359461" cy="15213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489" y="5339884"/>
            <a:ext cx="1810434" cy="13860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964" y="2165752"/>
            <a:ext cx="1568481" cy="156848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984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89" y="2143364"/>
            <a:ext cx="2976346" cy="155793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52778" y="1809784"/>
            <a:ext cx="198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T Sans"/>
              </a:rPr>
              <a:t>FRONT-END</a:t>
            </a:r>
            <a:endParaRPr lang="en-US" dirty="0">
              <a:solidFill>
                <a:schemeClr val="bg1"/>
              </a:solidFill>
              <a:latin typeface="UT San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708068" y="1809784"/>
            <a:ext cx="4104456" cy="4356082"/>
            <a:chOff x="7283159" y="1787954"/>
            <a:chExt cx="4094280" cy="449922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425" y="4974091"/>
              <a:ext cx="2354014" cy="8329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21" y="5043770"/>
              <a:ext cx="679767" cy="124340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450623" y="2838385"/>
              <a:ext cx="12843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Verdana" panose="020B0604030504040204" pitchFamily="34" charset="0"/>
                  <a:ea typeface="Verdana" panose="020B0604030504040204" pitchFamily="34" charset="0"/>
                </a:rPr>
                <a:t>CEP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159" y="3280489"/>
              <a:ext cx="2438400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450" y="2398977"/>
              <a:ext cx="2069071" cy="52335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607" y="3055156"/>
              <a:ext cx="1833104" cy="122159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945111" y="1787954"/>
              <a:ext cx="1776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UT Sans"/>
                </a:rPr>
                <a:t>BACK-END</a:t>
              </a:r>
              <a:endParaRPr lang="en-US" dirty="0">
                <a:solidFill>
                  <a:schemeClr val="bg1"/>
                </a:solidFill>
                <a:latin typeface="UT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5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341672"/>
            <a:ext cx="1944216" cy="5310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9535" y="2967335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b="1" dirty="0">
                <a:solidFill>
                  <a:schemeClr val="bg1"/>
                </a:solidFill>
                <a:latin typeface="UT Sans"/>
              </a:rPr>
              <a:t>DEMO</a:t>
            </a:r>
            <a:endParaRPr lang="en-US" sz="5400" b="1" dirty="0">
              <a:solidFill>
                <a:schemeClr val="bg1"/>
              </a:solidFill>
              <a:latin typeface="UT San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984432" y="6237312"/>
            <a:ext cx="216000" cy="216000"/>
            <a:chOff x="2772000" y="1932221"/>
            <a:chExt cx="2340000" cy="2340000"/>
          </a:xfrm>
        </p:grpSpPr>
        <p:sp>
          <p:nvSpPr>
            <p:cNvPr id="5" name="Rectangle 4"/>
            <p:cNvSpPr/>
            <p:nvPr/>
          </p:nvSpPr>
          <p:spPr>
            <a:xfrm>
              <a:off x="2772000" y="1932221"/>
              <a:ext cx="2340000" cy="23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46000" y="2706221"/>
              <a:ext cx="792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5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2417</TotalTime>
  <Words>463</Words>
  <Application>Microsoft Office PowerPoint</Application>
  <PresentationFormat>Widescreen</PresentationFormat>
  <Paragraphs>92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UT Sans</vt:lpstr>
      <vt:lpstr>UT Symbols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Windows User</cp:lastModifiedBy>
  <cp:revision>94</cp:revision>
  <dcterms:created xsi:type="dcterms:W3CDTF">2017-10-19T09:49:50Z</dcterms:created>
  <dcterms:modified xsi:type="dcterms:W3CDTF">2019-05-09T21:51:46Z</dcterms:modified>
</cp:coreProperties>
</file>